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269" r:id="rId3"/>
    <p:sldId id="272" r:id="rId4"/>
    <p:sldId id="259" r:id="rId5"/>
    <p:sldId id="271" r:id="rId6"/>
    <p:sldId id="260" r:id="rId7"/>
    <p:sldId id="265" r:id="rId8"/>
    <p:sldId id="257" r:id="rId9"/>
    <p:sldId id="258" r:id="rId10"/>
    <p:sldId id="261" r:id="rId11"/>
    <p:sldId id="262" r:id="rId12"/>
    <p:sldId id="264" r:id="rId13"/>
    <p:sldId id="263" r:id="rId14"/>
    <p:sldId id="267" r:id="rId15"/>
    <p:sldId id="266" r:id="rId16"/>
    <p:sldId id="268" r:id="rId17"/>
  </p:sldIdLst>
  <p:sldSz cx="9144000" cy="6858000" type="screen4x3"/>
  <p:notesSz cx="6858000" cy="90344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2" autoAdjust="0"/>
    <p:restoredTop sz="94660"/>
  </p:normalViewPr>
  <p:slideViewPr>
    <p:cSldViewPr>
      <p:cViewPr varScale="1">
        <p:scale>
          <a:sx n="88" d="100"/>
          <a:sy n="88" d="100"/>
        </p:scale>
        <p:origin x="-44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8B659-BDAD-4524-B8E6-D948B5B8A34A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677863"/>
            <a:ext cx="4518025" cy="3387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291013"/>
            <a:ext cx="5486400" cy="4065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0438"/>
            <a:ext cx="2971800" cy="452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580438"/>
            <a:ext cx="2971800" cy="452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52700-D821-44BF-A7D1-BF08D7ADB0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3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Sing</a:t>
            </a:r>
            <a:r>
              <a:rPr lang="en-US" baseline="0" dirty="0" smtClean="0"/>
              <a:t> of gods; vultures. Remus saw 6; Romulus saw 12. Romulus killed brother for jumping over his wall.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52700-D821-44BF-A7D1-BF08D7ADB0A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70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51251-17AF-43ED-8647-BEA95EB7F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0AC24-8324-486F-8733-C54EC06C4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72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AB597-7620-43DA-9125-621C8EE17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08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2CCA2-48E6-46B3-BD0E-5998C648B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0A990-3768-4DFE-8839-87FA13D14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0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79661-AD6B-451B-8AA2-B460C707A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2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C8008-7014-47B0-B8AC-5810CA1F9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46B9F-3D8F-425C-94E9-76ECA8359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8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C38C4-783C-4132-9D43-0EC99BADE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8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9FC7F-D106-488B-83F5-E9CC09E38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2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5CBD3-0D7F-4558-898B-728F2FAB2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5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E2FFA-D2B5-4055-9337-CCEE6CE1F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2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59B9E-4656-4DF3-84AD-31F194662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62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1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EAA21A-B0AE-4E24-8B32-248FF825D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Roman Legends and Roman Values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Alan Haffa</a:t>
            </a:r>
          </a:p>
          <a:p>
            <a:pPr eaLnBrk="1" hangingPunct="1">
              <a:defRPr/>
            </a:pPr>
            <a:r>
              <a:rPr lang="en-US" sz="4000" smtClean="0"/>
              <a:t>Please Silence your Cell Phone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4191000" cy="2286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Rape of </a:t>
            </a:r>
            <a:r>
              <a:rPr lang="en-US" dirty="0" err="1" smtClean="0"/>
              <a:t>Lucretia</a:t>
            </a:r>
            <a:endParaRPr lang="en-US" dirty="0" smtClean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304800"/>
            <a:ext cx="4800600" cy="6553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Contest of best wife: </a:t>
            </a:r>
            <a:r>
              <a:rPr lang="en-US" sz="2800" dirty="0" err="1" smtClean="0"/>
              <a:t>Lucretia</a:t>
            </a:r>
            <a:r>
              <a:rPr lang="en-US" sz="2800" dirty="0" smtClean="0"/>
              <a:t> busy at loom while others are feasting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Raped by Etruscan Prince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Livy, “They tell her it is the mind that sins, not the body; and that where purpose has been wanting there is no guilt. </a:t>
            </a:r>
            <a:br>
              <a:rPr lang="en-US" sz="2800" dirty="0" smtClean="0"/>
            </a:br>
            <a:r>
              <a:rPr lang="en-US" sz="2800" dirty="0" smtClean="0"/>
              <a:t>   "It is for you to determine," she answers, "what is due to him, for my own part, though I acquit myself of the sin, I do not absolve myself from punishment; nor in time to come shall ever unchaste woman live through the example of </a:t>
            </a:r>
            <a:r>
              <a:rPr lang="en-US" sz="2800" dirty="0" err="1" smtClean="0"/>
              <a:t>Lucretia</a:t>
            </a:r>
            <a:r>
              <a:rPr lang="en-US" sz="2800" dirty="0" smtClean="0"/>
              <a:t>." </a:t>
            </a:r>
            <a:br>
              <a:rPr lang="en-US" sz="2800" dirty="0" smtClean="0"/>
            </a:br>
            <a:r>
              <a:rPr lang="en-US" sz="2800" dirty="0" smtClean="0"/>
              <a:t>   </a:t>
            </a:r>
          </a:p>
        </p:txBody>
      </p:sp>
      <p:pic>
        <p:nvPicPr>
          <p:cNvPr id="12292" name="Picture 6" descr="lucretia110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53" y="2362200"/>
            <a:ext cx="4495800" cy="3838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5029200" y="274638"/>
            <a:ext cx="3810000" cy="12493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Horatius</a:t>
            </a:r>
            <a:r>
              <a:rPr lang="en-US" dirty="0" smtClean="0"/>
              <a:t> </a:t>
            </a:r>
            <a:r>
              <a:rPr lang="en-US" dirty="0" err="1" smtClean="0"/>
              <a:t>Cocles</a:t>
            </a:r>
            <a:endParaRPr lang="en-US" dirty="0" smtClean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8600"/>
            <a:ext cx="4572000" cy="6629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Etruscans were approaching city</a:t>
            </a:r>
          </a:p>
          <a:p>
            <a:pPr eaLnBrk="1" hangingPunct="1">
              <a:defRPr/>
            </a:pPr>
            <a:r>
              <a:rPr lang="en-US" dirty="0" smtClean="0"/>
              <a:t>Defended the </a:t>
            </a:r>
            <a:r>
              <a:rPr lang="en-US" dirty="0" err="1" smtClean="0"/>
              <a:t>Sublican</a:t>
            </a:r>
            <a:r>
              <a:rPr lang="en-US" dirty="0" smtClean="0"/>
              <a:t> bridge</a:t>
            </a:r>
          </a:p>
          <a:p>
            <a:pPr eaLnBrk="1" hangingPunct="1">
              <a:defRPr/>
            </a:pPr>
            <a:r>
              <a:rPr lang="en-US" dirty="0" smtClean="0"/>
              <a:t>Prayer to Tiber: “Then </a:t>
            </a:r>
            <a:r>
              <a:rPr lang="en-US" dirty="0" err="1" smtClean="0"/>
              <a:t>Cocles</a:t>
            </a:r>
            <a:r>
              <a:rPr lang="en-US" dirty="0" smtClean="0"/>
              <a:t> said,.“</a:t>
            </a:r>
            <a:r>
              <a:rPr lang="en-US" dirty="0" err="1" smtClean="0"/>
              <a:t>Tiberinus</a:t>
            </a:r>
            <a:r>
              <a:rPr lang="en-US" dirty="0" smtClean="0"/>
              <a:t>, Holy Father, I pray thee to receive into they propitious stream these arms and this warrior”</a:t>
            </a:r>
          </a:p>
          <a:p>
            <a:pPr eaLnBrk="1" hangingPunct="1">
              <a:defRPr/>
            </a:pPr>
            <a:r>
              <a:rPr lang="en-US" dirty="0" smtClean="0"/>
              <a:t>Symbol of Courage and Piety</a:t>
            </a:r>
          </a:p>
          <a:p>
            <a:pPr eaLnBrk="1" hangingPunct="1">
              <a:defRPr/>
            </a:pPr>
            <a:endParaRPr lang="en-US" sz="2400" dirty="0" smtClean="0"/>
          </a:p>
        </p:txBody>
      </p:sp>
      <p:pic>
        <p:nvPicPr>
          <p:cNvPr id="13316" name="Picture 9" descr="HoratiusCocl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752600"/>
            <a:ext cx="3883025" cy="510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Mucius Scaevola (Lefty)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48768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Attempted to steal into Etruscan camp</a:t>
            </a:r>
          </a:p>
          <a:p>
            <a:pPr eaLnBrk="1" hangingPunct="1">
              <a:defRPr/>
            </a:pPr>
            <a:r>
              <a:rPr lang="en-US" dirty="0" smtClean="0"/>
              <a:t>Assassination attempt</a:t>
            </a:r>
          </a:p>
          <a:p>
            <a:pPr eaLnBrk="1" hangingPunct="1">
              <a:defRPr/>
            </a:pPr>
            <a:r>
              <a:rPr lang="en-US" dirty="0" smtClean="0"/>
              <a:t>Captured</a:t>
            </a:r>
          </a:p>
          <a:p>
            <a:pPr eaLnBrk="1" hangingPunct="1">
              <a:defRPr/>
            </a:pPr>
            <a:r>
              <a:rPr lang="en-US" dirty="0" smtClean="0"/>
              <a:t>Thrust his hand into fire in contempt of death</a:t>
            </a:r>
          </a:p>
          <a:p>
            <a:pPr eaLnBrk="1" hangingPunct="1">
              <a:defRPr/>
            </a:pPr>
            <a:r>
              <a:rPr lang="en-US" dirty="0" smtClean="0"/>
              <a:t>King let him go out of respect!</a:t>
            </a:r>
          </a:p>
        </p:txBody>
      </p:sp>
      <p:pic>
        <p:nvPicPr>
          <p:cNvPr id="14340" name="Content Placeholder 7" descr="348px-Mucius_Scaevola_Deseine_Louvre_RF2987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0325" y="1028700"/>
            <a:ext cx="3165475" cy="54483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0" y="274638"/>
            <a:ext cx="4114800" cy="2239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Cloelia</a:t>
            </a:r>
            <a:r>
              <a:rPr lang="en-US" dirty="0" smtClean="0"/>
              <a:t> and the Hostages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52400"/>
            <a:ext cx="4724400" cy="6553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Peace Treaty: Roman hostages sent to Etruscans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/>
              <a:t>Cloelia</a:t>
            </a:r>
            <a:r>
              <a:rPr lang="en-US" dirty="0" smtClean="0"/>
              <a:t> led women to escape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King so respected her bravery he allowed her to take more hostages back with her and she choose young men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Equestrian statue was erected in her honor on Sacred Way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Roman Women are as brave as Roman Men</a:t>
            </a:r>
          </a:p>
        </p:txBody>
      </p:sp>
      <p:pic>
        <p:nvPicPr>
          <p:cNvPr id="15364" name="Content Placeholder 6" descr="tcwoman.gi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0" y="2189163"/>
            <a:ext cx="2057400" cy="4192587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274638"/>
            <a:ext cx="3962400" cy="1477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Cincinnatus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4495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A</a:t>
            </a:r>
            <a:r>
              <a:rPr lang="en-US" dirty="0" smtClean="0"/>
              <a:t>t work in fields, drops his plow to come to aid of Rome.  Made Tyrant to fight </a:t>
            </a:r>
            <a:r>
              <a:rPr lang="en-US" dirty="0" err="1" smtClean="0"/>
              <a:t>Aequians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Upon winning the war he dropped his armor and picked up the plow again</a:t>
            </a:r>
          </a:p>
          <a:p>
            <a:pPr eaLnBrk="1" hangingPunct="1">
              <a:defRPr/>
            </a:pPr>
            <a:r>
              <a:rPr lang="en-US" dirty="0" smtClean="0"/>
              <a:t>Symbolized the simplicity of early Romans who valued patriotism but were not power hungry or greedy.  </a:t>
            </a:r>
          </a:p>
        </p:txBody>
      </p:sp>
      <p:pic>
        <p:nvPicPr>
          <p:cNvPr id="16388" name="Picture 6" descr="cincinnat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10200" y="1982788"/>
            <a:ext cx="2916238" cy="4389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0" y="274638"/>
            <a:ext cx="4114800" cy="1858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Coriolanus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8600"/>
            <a:ext cx="4724400" cy="6400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Leader of Rome; expelled as a tyrant by the Plebeians</a:t>
            </a:r>
          </a:p>
          <a:p>
            <a:pPr eaLnBrk="1" hangingPunct="1">
              <a:defRPr/>
            </a:pPr>
            <a:r>
              <a:rPr lang="en-US" dirty="0" smtClean="0"/>
              <a:t>Led the </a:t>
            </a:r>
            <a:r>
              <a:rPr lang="en-US" dirty="0" err="1" smtClean="0"/>
              <a:t>Volscian</a:t>
            </a:r>
            <a:r>
              <a:rPr lang="en-US" dirty="0" smtClean="0"/>
              <a:t> Army against Rome</a:t>
            </a:r>
          </a:p>
          <a:p>
            <a:pPr eaLnBrk="1" hangingPunct="1">
              <a:defRPr/>
            </a:pPr>
            <a:r>
              <a:rPr lang="en-US" dirty="0" smtClean="0"/>
              <a:t>Mother appealed to him not to attack; “my son, thou </a:t>
            </a:r>
            <a:r>
              <a:rPr lang="en-US" dirty="0" err="1" smtClean="0"/>
              <a:t>shalt</a:t>
            </a:r>
            <a:r>
              <a:rPr lang="en-US" dirty="0" smtClean="0"/>
              <a:t> enter Rome only over my dead body.” “Mother, thou hast saved Rome, and lost a son”</a:t>
            </a:r>
          </a:p>
          <a:p>
            <a:pPr eaLnBrk="1" hangingPunct="1">
              <a:defRPr/>
            </a:pPr>
            <a:r>
              <a:rPr lang="en-US" dirty="0" smtClean="0"/>
              <a:t>Killed by </a:t>
            </a:r>
            <a:r>
              <a:rPr lang="en-US" dirty="0" err="1" smtClean="0"/>
              <a:t>Volscians</a:t>
            </a:r>
            <a:endParaRPr lang="en-US" dirty="0" smtClean="0"/>
          </a:p>
        </p:txBody>
      </p:sp>
      <p:pic>
        <p:nvPicPr>
          <p:cNvPr id="17412" name="Picture 7" descr="coriolan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209800"/>
            <a:ext cx="4038600" cy="352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Observations on Roman Values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Pietas: Duty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Gravitas: Oath Keeping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/>
              <a:t>Frugalitas</a:t>
            </a:r>
            <a:r>
              <a:rPr lang="en-US" dirty="0" smtClean="0"/>
              <a:t>: Simplicity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Fratricide a metaphor for conflict between Patricians and Plebeians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Role of Mother: Sacrifice and Loyalty (</a:t>
            </a:r>
            <a:r>
              <a:rPr lang="en-US" dirty="0" err="1" smtClean="0"/>
              <a:t>Tarpeia</a:t>
            </a:r>
            <a:r>
              <a:rPr lang="en-US" dirty="0" smtClean="0"/>
              <a:t> contrasts with Coriolanus’ Mother, Sabine Women, and </a:t>
            </a:r>
            <a:r>
              <a:rPr lang="en-US" dirty="0" err="1" smtClean="0"/>
              <a:t>Lucretia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Legends of Rome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Legend, Myth, and History</a:t>
            </a:r>
          </a:p>
          <a:p>
            <a:pPr eaLnBrk="1" hangingPunct="1">
              <a:defRPr/>
            </a:pPr>
            <a:r>
              <a:rPr lang="en-US" smtClean="0"/>
              <a:t>Ennius (239-169 B.C.): Father of Roman Poetry; Spoke Greek; </a:t>
            </a:r>
            <a:r>
              <a:rPr lang="en-US" i="1" smtClean="0"/>
              <a:t>Annals</a:t>
            </a:r>
            <a:r>
              <a:rPr lang="en-US" smtClean="0"/>
              <a:t>, an Epic that covers Roman history from Fall of Troy to Cato the Elder; Source for Vergil</a:t>
            </a:r>
          </a:p>
          <a:p>
            <a:pPr eaLnBrk="1" hangingPunct="1">
              <a:defRPr/>
            </a:pPr>
            <a:r>
              <a:rPr lang="en-US" smtClean="0"/>
              <a:t>Titus Livius (Livy) 59 B.C.-17 A.D.: </a:t>
            </a:r>
            <a:r>
              <a:rPr lang="en-US" i="1" smtClean="0"/>
              <a:t>Ab Urbe Condite</a:t>
            </a:r>
            <a:r>
              <a:rPr lang="en-US" smtClean="0"/>
              <a:t> (From the Founding of the City)</a:t>
            </a:r>
          </a:p>
          <a:p>
            <a:pPr eaLnBrk="1" hangingPunct="1">
              <a:defRPr/>
            </a:pPr>
            <a:r>
              <a:rPr lang="en-US" smtClean="0"/>
              <a:t>Prose Counterpart of Vergil as Golden Age Roman Literature</a:t>
            </a:r>
          </a:p>
          <a:p>
            <a:pPr eaLnBrk="1" hangingPunct="1">
              <a:defRPr/>
            </a:pPr>
            <a:r>
              <a:rPr lang="en-US" smtClean="0"/>
              <a:t>Vergil in the </a:t>
            </a:r>
            <a:r>
              <a:rPr lang="en-US" i="1" smtClean="0"/>
              <a:t>Aeneid</a:t>
            </a:r>
            <a:r>
              <a:rPr lang="en-US" smtClean="0"/>
              <a:t>; Ovid in </a:t>
            </a:r>
            <a:r>
              <a:rPr lang="en-US" i="1" smtClean="0"/>
              <a:t>Metamorphoses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Characteristics of Roman Myth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Focus on origins of City and Early History</a:t>
            </a:r>
          </a:p>
          <a:p>
            <a:pPr eaLnBrk="1" hangingPunct="1">
              <a:defRPr/>
            </a:pPr>
            <a:r>
              <a:rPr lang="en-US" dirty="0" smtClean="0"/>
              <a:t>Patriarchal Perspective</a:t>
            </a:r>
          </a:p>
          <a:p>
            <a:pPr eaLnBrk="1" hangingPunct="1">
              <a:defRPr/>
            </a:pPr>
            <a:r>
              <a:rPr lang="en-US" dirty="0" smtClean="0"/>
              <a:t>Demythologizing Tendency</a:t>
            </a:r>
          </a:p>
          <a:p>
            <a:pPr eaLnBrk="1" hangingPunct="1">
              <a:defRPr/>
            </a:pPr>
            <a:r>
              <a:rPr lang="en-US" dirty="0" smtClean="0"/>
              <a:t>Roman Transformation of Greek Myth</a:t>
            </a:r>
          </a:p>
          <a:p>
            <a:pPr eaLnBrk="1" hangingPunct="1">
              <a:defRPr/>
            </a:pPr>
            <a:r>
              <a:rPr lang="en-US" dirty="0" smtClean="0"/>
              <a:t>Politicizing of Myth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274638"/>
            <a:ext cx="4191000" cy="26971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Romulus and </a:t>
            </a:r>
            <a:r>
              <a:rPr lang="en-US" dirty="0" err="1" smtClean="0"/>
              <a:t>Remus</a:t>
            </a:r>
            <a:endParaRPr lang="en-US" dirty="0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50292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Born to Rhea Silvia, daughter of King of Alba Longa, and Mars</a:t>
            </a:r>
          </a:p>
          <a:p>
            <a:pPr eaLnBrk="1" hangingPunct="1">
              <a:defRPr/>
            </a:pPr>
            <a:r>
              <a:rPr lang="en-US" dirty="0" smtClean="0"/>
              <a:t>King </a:t>
            </a:r>
            <a:r>
              <a:rPr lang="en-US" dirty="0" err="1" smtClean="0"/>
              <a:t>Amulius</a:t>
            </a:r>
            <a:r>
              <a:rPr lang="en-US" dirty="0" smtClean="0"/>
              <a:t> had them abandoned</a:t>
            </a:r>
          </a:p>
          <a:p>
            <a:pPr eaLnBrk="1" hangingPunct="1">
              <a:defRPr/>
            </a:pPr>
            <a:r>
              <a:rPr lang="en-US" dirty="0" smtClean="0"/>
              <a:t>Raised by Wolf</a:t>
            </a:r>
          </a:p>
          <a:p>
            <a:pPr eaLnBrk="1" hangingPunct="1">
              <a:defRPr/>
            </a:pPr>
            <a:r>
              <a:rPr lang="en-US" dirty="0" smtClean="0"/>
              <a:t>Fought and defeated </a:t>
            </a:r>
            <a:r>
              <a:rPr lang="en-US" dirty="0" err="1" smtClean="0"/>
              <a:t>Amulius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Augur Test; Fought over walls</a:t>
            </a:r>
          </a:p>
          <a:p>
            <a:pPr eaLnBrk="1" hangingPunct="1">
              <a:defRPr/>
            </a:pPr>
            <a:r>
              <a:rPr lang="en-US" dirty="0" smtClean="0"/>
              <a:t>Romulus killed </a:t>
            </a:r>
            <a:r>
              <a:rPr lang="en-US" dirty="0" err="1" smtClean="0"/>
              <a:t>Remus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Divine sanction of Rome; but also</a:t>
            </a:r>
            <a:r>
              <a:rPr lang="en-US" b="1" dirty="0" smtClean="0"/>
              <a:t> Fratricide</a:t>
            </a:r>
            <a:endParaRPr lang="en-US" sz="2800" b="1" dirty="0" smtClean="0"/>
          </a:p>
        </p:txBody>
      </p:sp>
      <p:pic>
        <p:nvPicPr>
          <p:cNvPr id="6148" name="Content Placeholder 7" descr="roman-art-1.jp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3352800"/>
            <a:ext cx="4038600" cy="30067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Romulus Deified as </a:t>
            </a:r>
            <a:r>
              <a:rPr lang="en-US" dirty="0" err="1" smtClean="0"/>
              <a:t>Quirinus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2672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After 38 year rule Romulus disappeared</a:t>
            </a:r>
          </a:p>
          <a:p>
            <a:pPr eaLnBrk="1" hangingPunct="1">
              <a:defRPr/>
            </a:pPr>
            <a:r>
              <a:rPr lang="en-US" dirty="0" smtClean="0"/>
              <a:t>Some claimed Patrician foul play</a:t>
            </a:r>
          </a:p>
          <a:p>
            <a:pPr eaLnBrk="1" hangingPunct="1">
              <a:defRPr/>
            </a:pPr>
            <a:r>
              <a:rPr lang="en-US" dirty="0" smtClean="0"/>
              <a:t>Official Story: Taken to heaven as a god</a:t>
            </a:r>
          </a:p>
          <a:p>
            <a:pPr eaLnBrk="1" hangingPunct="1">
              <a:defRPr/>
            </a:pPr>
            <a:r>
              <a:rPr lang="en-US" dirty="0" smtClean="0"/>
              <a:t>Worshipped as </a:t>
            </a:r>
            <a:r>
              <a:rPr lang="en-US" dirty="0" err="1" smtClean="0"/>
              <a:t>Quirinus</a:t>
            </a:r>
            <a:r>
              <a:rPr lang="en-US" dirty="0" smtClean="0"/>
              <a:t>—a Sabine Storm God</a:t>
            </a:r>
          </a:p>
        </p:txBody>
      </p:sp>
      <p:pic>
        <p:nvPicPr>
          <p:cNvPr id="7172" name="Content Placeholder 4" descr="Quirinus.gi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1143000"/>
            <a:ext cx="3370263" cy="526415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274638"/>
            <a:ext cx="4419600" cy="2697162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Rape of Sabine Women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04800"/>
            <a:ext cx="4495800" cy="6553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Romulus invited </a:t>
            </a:r>
            <a:r>
              <a:rPr lang="en-US" dirty="0" err="1" smtClean="0"/>
              <a:t>Sabines</a:t>
            </a:r>
            <a:r>
              <a:rPr lang="en-US" dirty="0" smtClean="0"/>
              <a:t> to a festival</a:t>
            </a:r>
          </a:p>
          <a:p>
            <a:pPr eaLnBrk="1" hangingPunct="1">
              <a:defRPr/>
            </a:pPr>
            <a:r>
              <a:rPr lang="en-US" dirty="0" smtClean="0"/>
              <a:t>Bride Theft and Hospitality</a:t>
            </a:r>
          </a:p>
          <a:p>
            <a:pPr eaLnBrk="1" hangingPunct="1">
              <a:defRPr/>
            </a:pPr>
            <a:r>
              <a:rPr lang="en-US" dirty="0" smtClean="0"/>
              <a:t>Titus </a:t>
            </a:r>
            <a:r>
              <a:rPr lang="en-US" dirty="0" err="1" smtClean="0"/>
              <a:t>Tatius</a:t>
            </a:r>
            <a:r>
              <a:rPr lang="en-US" dirty="0" smtClean="0"/>
              <a:t> made war</a:t>
            </a:r>
          </a:p>
          <a:p>
            <a:pPr eaLnBrk="1" hangingPunct="1">
              <a:defRPr/>
            </a:pPr>
            <a:r>
              <a:rPr lang="en-US" dirty="0" smtClean="0"/>
              <a:t>Sabine women made peace</a:t>
            </a:r>
          </a:p>
          <a:p>
            <a:pPr eaLnBrk="1" hangingPunct="1">
              <a:defRPr/>
            </a:pPr>
            <a:r>
              <a:rPr lang="en-US" dirty="0" smtClean="0"/>
              <a:t>Cultural Context: Brides were taken from family homes under pretense of force and brought to groom’s home</a:t>
            </a:r>
          </a:p>
        </p:txBody>
      </p:sp>
      <p:pic>
        <p:nvPicPr>
          <p:cNvPr id="8196" name="Picture 6" descr="rapesabin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4400" y="3617913"/>
            <a:ext cx="4419600" cy="2562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4191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Traitorous Woman: </a:t>
            </a:r>
            <a:r>
              <a:rPr lang="en-US" dirty="0" err="1" smtClean="0"/>
              <a:t>Tarpeia</a:t>
            </a:r>
            <a:endParaRPr lang="en-US" dirty="0" smtClean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228600"/>
            <a:ext cx="4648200" cy="6629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Father was defending the Capital Hill; she led Sabine army in a secret way</a:t>
            </a:r>
          </a:p>
          <a:p>
            <a:pPr eaLnBrk="1" hangingPunct="1">
              <a:defRPr/>
            </a:pPr>
            <a:r>
              <a:rPr lang="en-US" dirty="0" smtClean="0"/>
              <a:t>Betrayed Romans for “what is on your left arms”; bracelets</a:t>
            </a:r>
          </a:p>
          <a:p>
            <a:pPr eaLnBrk="1" hangingPunct="1">
              <a:defRPr/>
            </a:pPr>
            <a:r>
              <a:rPr lang="en-US" dirty="0" smtClean="0"/>
              <a:t>Bury her in shields</a:t>
            </a:r>
          </a:p>
          <a:p>
            <a:pPr eaLnBrk="1" hangingPunct="1">
              <a:defRPr/>
            </a:pPr>
            <a:r>
              <a:rPr lang="en-US" dirty="0" smtClean="0"/>
              <a:t>The place became the “rock of </a:t>
            </a:r>
            <a:r>
              <a:rPr lang="en-US" dirty="0" err="1" smtClean="0"/>
              <a:t>Tarpeia</a:t>
            </a:r>
            <a:r>
              <a:rPr lang="en-US" dirty="0" smtClean="0"/>
              <a:t>” and traitors were thrown off to their deaths there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  <p:pic>
        <p:nvPicPr>
          <p:cNvPr id="9220" name="Picture 9" descr="tarpeiacoi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179888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0" y="274638"/>
            <a:ext cx="3733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Roman Hero: Aeneas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"/>
            <a:ext cx="5029200" cy="6705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Divinity of Julius Caesar and Augustus from Venus, through </a:t>
            </a:r>
            <a:r>
              <a:rPr lang="en-US" dirty="0" err="1" smtClean="0"/>
              <a:t>Iulus</a:t>
            </a:r>
            <a:r>
              <a:rPr lang="en-US" dirty="0" smtClean="0"/>
              <a:t> (</a:t>
            </a:r>
            <a:r>
              <a:rPr lang="en-US" dirty="0" err="1" smtClean="0"/>
              <a:t>Iulian</a:t>
            </a:r>
            <a:r>
              <a:rPr lang="en-US" dirty="0" smtClean="0"/>
              <a:t> line)</a:t>
            </a:r>
          </a:p>
          <a:p>
            <a:pPr eaLnBrk="1" hangingPunct="1">
              <a:defRPr/>
            </a:pPr>
            <a:r>
              <a:rPr lang="en-US" b="1" dirty="0" smtClean="0"/>
              <a:t>Pietas</a:t>
            </a:r>
            <a:r>
              <a:rPr lang="en-US" dirty="0" smtClean="0"/>
              <a:t>: Duty to family, State, and Religion</a:t>
            </a:r>
          </a:p>
          <a:p>
            <a:pPr eaLnBrk="1" hangingPunct="1">
              <a:defRPr/>
            </a:pPr>
            <a:r>
              <a:rPr lang="en-US" b="1" dirty="0" smtClean="0"/>
              <a:t>Gravitas</a:t>
            </a:r>
            <a:r>
              <a:rPr lang="en-US" dirty="0" smtClean="0"/>
              <a:t>: Seriousness of Purpose and Duty</a:t>
            </a:r>
          </a:p>
          <a:p>
            <a:pPr eaLnBrk="1" hangingPunct="1">
              <a:defRPr/>
            </a:pPr>
            <a:r>
              <a:rPr lang="en-US" b="1" dirty="0" err="1" smtClean="0"/>
              <a:t>Frugalitas</a:t>
            </a:r>
            <a:r>
              <a:rPr lang="en-US" dirty="0" smtClean="0"/>
              <a:t>: Ideal of Simple Life</a:t>
            </a:r>
          </a:p>
          <a:p>
            <a:pPr eaLnBrk="1" hangingPunct="1">
              <a:defRPr/>
            </a:pPr>
            <a:r>
              <a:rPr lang="en-US" dirty="0" smtClean="0"/>
              <a:t>Emotional Restraint</a:t>
            </a:r>
          </a:p>
          <a:p>
            <a:pPr eaLnBrk="1" hangingPunct="1">
              <a:defRPr/>
            </a:pPr>
            <a:r>
              <a:rPr lang="en-US" dirty="0" smtClean="0"/>
              <a:t>Subordination of Individual </a:t>
            </a:r>
          </a:p>
          <a:p>
            <a:pPr eaLnBrk="1" hangingPunct="1">
              <a:buFontTx/>
              <a:buNone/>
              <a:defRPr/>
            </a:pPr>
            <a:endParaRPr lang="en-US" sz="2400" dirty="0" smtClean="0"/>
          </a:p>
        </p:txBody>
      </p:sp>
      <p:pic>
        <p:nvPicPr>
          <p:cNvPr id="10244" name="Picture 7" descr="aenea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1600200"/>
            <a:ext cx="3768725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Hercules and Cacus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45720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err="1" smtClean="0"/>
              <a:t>Cacus</a:t>
            </a:r>
            <a:r>
              <a:rPr lang="en-US" sz="2800" dirty="0" smtClean="0"/>
              <a:t>, a giant who had a cave on Mt. Aventine</a:t>
            </a:r>
          </a:p>
          <a:p>
            <a:pPr eaLnBrk="1" hangingPunct="1">
              <a:defRPr/>
            </a:pPr>
            <a:r>
              <a:rPr lang="en-US" sz="2800" dirty="0" smtClean="0"/>
              <a:t>Hercules Stole the cattle of </a:t>
            </a:r>
            <a:r>
              <a:rPr lang="en-US" sz="2800" dirty="0" err="1" smtClean="0"/>
              <a:t>Geryon</a:t>
            </a:r>
            <a:r>
              <a:rPr lang="en-US" sz="2800" dirty="0" smtClean="0"/>
              <a:t>; </a:t>
            </a:r>
            <a:r>
              <a:rPr lang="en-US" sz="2800" dirty="0" err="1" smtClean="0"/>
              <a:t>Cacus</a:t>
            </a:r>
            <a:r>
              <a:rPr lang="en-US" sz="2800" dirty="0" smtClean="0"/>
              <a:t> stole them from Hercules</a:t>
            </a:r>
          </a:p>
          <a:p>
            <a:pPr eaLnBrk="1" hangingPunct="1">
              <a:defRPr/>
            </a:pPr>
            <a:r>
              <a:rPr lang="en-US" sz="2800" dirty="0" smtClean="0"/>
              <a:t>Hercules is symbol of civilization who removed a troublesome thief  </a:t>
            </a:r>
          </a:p>
          <a:p>
            <a:pPr eaLnBrk="1" hangingPunct="1">
              <a:defRPr/>
            </a:pPr>
            <a:r>
              <a:rPr lang="en-US" sz="2800" dirty="0" err="1" smtClean="0"/>
              <a:t>Ara</a:t>
            </a:r>
            <a:r>
              <a:rPr lang="en-US" sz="2800" dirty="0" smtClean="0"/>
              <a:t> Maxima founded at site of Forum </a:t>
            </a:r>
            <a:r>
              <a:rPr lang="en-US" sz="2800" dirty="0" err="1" smtClean="0"/>
              <a:t>Boarium</a:t>
            </a:r>
            <a:r>
              <a:rPr lang="en-US" sz="2800" dirty="0" smtClean="0"/>
              <a:t>, Cattle Market of Rome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</p:txBody>
      </p:sp>
      <p:pic>
        <p:nvPicPr>
          <p:cNvPr id="11268" name="Picture 9" descr="Hercules Cac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1219200"/>
            <a:ext cx="3962400" cy="563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389</TotalTime>
  <Words>738</Words>
  <Application>Microsoft Office PowerPoint</Application>
  <PresentationFormat>On-screen Show (4:3)</PresentationFormat>
  <Paragraphs>89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Teamwork</vt:lpstr>
      <vt:lpstr>Roman Legends and Roman Values</vt:lpstr>
      <vt:lpstr>Legends of Rome</vt:lpstr>
      <vt:lpstr>Characteristics of Roman Myth</vt:lpstr>
      <vt:lpstr>Romulus and Remus</vt:lpstr>
      <vt:lpstr>Romulus Deified as Quirinus</vt:lpstr>
      <vt:lpstr>Rape of Sabine Women</vt:lpstr>
      <vt:lpstr>Traitorous Woman: Tarpeia</vt:lpstr>
      <vt:lpstr>Roman Hero: Aeneas</vt:lpstr>
      <vt:lpstr>Hercules and Cacus</vt:lpstr>
      <vt:lpstr>Rape of Lucretia</vt:lpstr>
      <vt:lpstr>Horatius Cocles</vt:lpstr>
      <vt:lpstr>Mucius Scaevola (Lefty)</vt:lpstr>
      <vt:lpstr>Cloelia and the Hostages</vt:lpstr>
      <vt:lpstr>Cincinnatus</vt:lpstr>
      <vt:lpstr>Coriolanus</vt:lpstr>
      <vt:lpstr>Observations on Roman Values</vt:lpstr>
    </vt:vector>
  </TitlesOfParts>
  <Company>Monterey Peninsula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 Legends and Roman Values</dc:title>
  <dc:creator>ahaffa</dc:creator>
  <cp:lastModifiedBy>Alan</cp:lastModifiedBy>
  <cp:revision>35</cp:revision>
  <dcterms:created xsi:type="dcterms:W3CDTF">2004-10-04T17:45:56Z</dcterms:created>
  <dcterms:modified xsi:type="dcterms:W3CDTF">2012-11-20T15:36:34Z</dcterms:modified>
</cp:coreProperties>
</file>